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7" r:id="rId2"/>
    <p:sldId id="369" r:id="rId3"/>
    <p:sldId id="370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2" r:id="rId25"/>
    <p:sldId id="393" r:id="rId26"/>
    <p:sldId id="394" r:id="rId27"/>
    <p:sldId id="395" r:id="rId28"/>
    <p:sldId id="396" r:id="rId29"/>
    <p:sldId id="397" r:id="rId30"/>
    <p:sldId id="399" r:id="rId31"/>
    <p:sldId id="40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75912"/>
  </p:normalViewPr>
  <p:slideViewPr>
    <p:cSldViewPr snapToGrid="0" snapToObjects="1" showGuides="1">
      <p:cViewPr>
        <p:scale>
          <a:sx n="86" d="100"/>
          <a:sy n="86" d="100"/>
        </p:scale>
        <p:origin x="840" y="-4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bcategorization_frame" TargetMode="External"/><Relationship Id="rId4" Type="http://schemas.openxmlformats.org/officeDocument/2006/relationships/hyperlink" Target="https://en.wikipedia.org/wiki/Valency_(linguistics)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3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doesn’t fall have an</a:t>
            </a:r>
            <a:r>
              <a:rPr lang="en-US" baseline="0" dirty="0" smtClean="0"/>
              <a:t> Arg0?  No proto-agent!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29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MNR:</a:t>
            </a:r>
            <a:r>
              <a:rPr lang="en-US" baseline="0" dirty="0" smtClean="0"/>
              <a:t> manner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01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 addition to arguments</a:t>
            </a:r>
            <a:r>
              <a:rPr lang="en-US" altLang="zh-CN" baseline="0" dirty="0" smtClean="0"/>
              <a:t> (roles)</a:t>
            </a:r>
            <a:endParaRPr lang="en-US" altLang="zh-CN" dirty="0" smtClean="0"/>
          </a:p>
          <a:p>
            <a:r>
              <a:rPr lang="en-US" altLang="zh-CN" dirty="0" smtClean="0"/>
              <a:t>MNR:</a:t>
            </a:r>
            <a:r>
              <a:rPr lang="en-US" altLang="zh-CN" baseline="0" dirty="0" smtClean="0"/>
              <a:t> manner</a:t>
            </a:r>
          </a:p>
          <a:p>
            <a:r>
              <a:rPr lang="en-US" baseline="0" dirty="0" smtClean="0"/>
              <a:t>PRP: pronoun </a:t>
            </a:r>
            <a:r>
              <a:rPr lang="en-US" dirty="0" smtClean="0"/>
              <a:t>personal</a:t>
            </a:r>
          </a:p>
          <a:p>
            <a:r>
              <a:rPr lang="en-US" dirty="0" smtClean="0"/>
              <a:t>Cause clauses (CAU)</a:t>
            </a:r>
          </a:p>
          <a:p>
            <a:r>
              <a:rPr lang="en-US" dirty="0" smtClean="0"/>
              <a:t>REC: Reciprocals</a:t>
            </a:r>
          </a:p>
          <a:p>
            <a:r>
              <a:rPr lang="en-US" dirty="0" smtClean="0"/>
              <a:t>Adverbials (ADV).</a:t>
            </a:r>
          </a:p>
          <a:p>
            <a:r>
              <a:rPr lang="en-US" dirty="0" smtClean="0"/>
              <a:t>PRD: secondary predication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1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analysts have been expecting a GM-Jaguar pack that would give the U.S. car maker an eventual 30% stake in the British company.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36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604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They</a:t>
            </a:r>
            <a:r>
              <a:rPr lang="en-US" baseline="0" dirty="0" smtClean="0"/>
              <a:t> push the </a:t>
            </a:r>
            <a:r>
              <a:rPr lang="en-US" baseline="0" smtClean="0"/>
              <a:t>paper falling from the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573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inheritance relation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61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Abstraction</a:t>
            </a:r>
            <a:r>
              <a:rPr lang="en-US" altLang="zh-CN" baseline="0" dirty="0" smtClean="0"/>
              <a:t> brings generalization.</a:t>
            </a:r>
            <a:endParaRPr lang="en-US" altLang="zh-CN" dirty="0" smtClean="0"/>
          </a:p>
          <a:p>
            <a:r>
              <a:rPr lang="en-US" altLang="zh-CN" dirty="0" smtClean="0"/>
              <a:t>Agent: voluntarily involved in an event.</a:t>
            </a:r>
            <a:endParaRPr lang="en-US" dirty="0" smtClean="0"/>
          </a:p>
          <a:p>
            <a:r>
              <a:rPr lang="en-US" dirty="0" smtClean="0"/>
              <a:t>Proto-agent: </a:t>
            </a:r>
          </a:p>
          <a:p>
            <a:r>
              <a:rPr lang="en-US" dirty="0" smtClean="0"/>
              <a:t>— volitional involvement in the event or state</a:t>
            </a:r>
          </a:p>
          <a:p>
            <a:r>
              <a:rPr lang="en-US" dirty="0" smtClean="0"/>
              <a:t>— sentience (and/or perception)</a:t>
            </a:r>
          </a:p>
          <a:p>
            <a:r>
              <a:rPr lang="en-US" dirty="0" smtClean="0"/>
              <a:t>— causing an event or change of state in another participant</a:t>
            </a:r>
          </a:p>
          <a:p>
            <a:r>
              <a:rPr lang="en-US" dirty="0" smtClean="0"/>
              <a:t>— movement (relative to the position of another participant)</a:t>
            </a:r>
          </a:p>
          <a:p>
            <a:r>
              <a:rPr lang="en-US" dirty="0" smtClean="0"/>
              <a:t>— (exists independently of the event named by the verb)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77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12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Semantic roles is not the only</a:t>
            </a:r>
            <a:r>
              <a:rPr lang="en-US" baseline="0" dirty="0" smtClean="0"/>
              <a:t> abstract meaning representation.</a:t>
            </a:r>
          </a:p>
          <a:p>
            <a:r>
              <a:rPr lang="en-US" baseline="0" dirty="0" smtClean="0"/>
              <a:t>Event representation: problems.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2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included</a:t>
            </a:r>
            <a:r>
              <a:rPr lang="en-US" baseline="0" dirty="0" smtClean="0"/>
              <a:t> in the thematic roles? (which roles?)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77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Represent the</a:t>
            </a:r>
            <a:r>
              <a:rPr lang="en-US" baseline="0" dirty="0" smtClean="0"/>
              <a:t> </a:t>
            </a:r>
            <a:r>
              <a:rPr lang="en-US" dirty="0" smtClean="0"/>
              <a:t>predicate-argument structure (predicate and possible arguments. argument can</a:t>
            </a:r>
            <a:r>
              <a:rPr lang="en-US" baseline="0" dirty="0" smtClean="0"/>
              <a:t> all appear or just partially appear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47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Definition: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diathesis alternation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 alternation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phenomena that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same verb can be used in different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Subcategorization frame"/>
              </a:rPr>
              <a:t>subcategorization frames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with different 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valency</a:t>
            </a:r>
            <a:endParaRPr lang="en-US" sz="1200" b="0" i="0" u="non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 common (make</a:t>
            </a:r>
            <a:r>
              <a:rPr lang="en-US" sz="1200" b="0" i="0" u="non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languages intriguing)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61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 smtClean="0"/>
              <a:t>Intermediary:</a:t>
            </a:r>
            <a:r>
              <a:rPr lang="en-US" sz="1200" b="0" baseline="0" dirty="0" smtClean="0"/>
              <a:t> actually do something (used by the agent)</a:t>
            </a:r>
            <a:endParaRPr lang="en-US" sz="1200" b="0" dirty="0" smtClean="0"/>
          </a:p>
          <a:p>
            <a:r>
              <a:rPr lang="en-US" sz="1200" b="0" i="0" dirty="0" smtClean="0"/>
              <a:t>Enabling: help agent</a:t>
            </a:r>
            <a:r>
              <a:rPr lang="en-US" sz="1200" b="0" i="0" baseline="0" dirty="0" smtClean="0"/>
              <a:t> to do something</a:t>
            </a:r>
            <a:r>
              <a:rPr lang="en-US" sz="1200" b="0" i="0" dirty="0" smtClean="0"/>
              <a:t>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18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ramenet2.icsi.berkeley.edu/fnReports/data/frame/Change_position_on_a_scale.xml" TargetMode="External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15: Semantic Role Labeling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err="1" smtClean="0"/>
              <a:t>Nanyun</a:t>
            </a:r>
            <a:r>
              <a:rPr lang="en-US" dirty="0" smtClean="0"/>
              <a:t> (Violet) Peng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zh-CN" altLang="en-US" dirty="0" smtClean="0"/>
              <a:t>彭楠赟</a:t>
            </a:r>
            <a:endParaRPr lang="en-US" dirty="0" smtClean="0"/>
          </a:p>
          <a:p>
            <a:r>
              <a:rPr lang="en-US" dirty="0" smtClean="0"/>
              <a:t>October 17,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69261"/>
            <a:ext cx="9956800" cy="990600"/>
          </a:xfrm>
        </p:spPr>
        <p:txBody>
          <a:bodyPr/>
          <a:lstStyle/>
          <a:p>
            <a:r>
              <a:rPr lang="en-US" dirty="0" smtClean="0"/>
              <a:t>Thematic grid, case frame, </a:t>
            </a:r>
            <a:r>
              <a:rPr lang="en-US" dirty="0" err="1"/>
              <a:t>θ</a:t>
            </a:r>
            <a:r>
              <a:rPr lang="en-US" dirty="0"/>
              <a:t>-grid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77" y="2583977"/>
            <a:ext cx="5334000" cy="361335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600" y="1967707"/>
            <a:ext cx="599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thematic grid, case frame, </a:t>
            </a:r>
            <a:r>
              <a:rPr lang="en-US" sz="2400" b="1" dirty="0" err="1"/>
              <a:t>θ</a:t>
            </a:r>
            <a:r>
              <a:rPr lang="en-US" sz="2400" b="1" dirty="0"/>
              <a:t>-grid</a:t>
            </a:r>
            <a:endParaRPr lang="en-US" sz="2400" dirty="0"/>
          </a:p>
          <a:p>
            <a:r>
              <a:rPr lang="en-US" sz="2400" dirty="0"/>
              <a:t>Break:</a:t>
            </a:r>
          </a:p>
          <a:p>
            <a:r>
              <a:rPr lang="en-US" sz="2400" dirty="0"/>
              <a:t>    AGENT, THEME, INSTRUMENT.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12" y="4518325"/>
            <a:ext cx="5538907" cy="110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000" y="2015068"/>
            <a:ext cx="3513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usages of “break”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36267" y="3962401"/>
            <a:ext cx="2462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realizations:</a:t>
            </a:r>
          </a:p>
        </p:txBody>
      </p:sp>
    </p:spTree>
    <p:extLst>
      <p:ext uri="{BB962C8B-B14F-4D97-AF65-F5344CB8AC3E}">
        <p14:creationId xmlns:p14="http://schemas.microsoft.com/office/powerpoint/2010/main" val="48935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Diathesis alternations (or verb alternation)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4064000"/>
            <a:ext cx="11379200" cy="2471711"/>
          </a:xfrm>
        </p:spPr>
        <p:txBody>
          <a:bodyPr/>
          <a:lstStyle/>
          <a:p>
            <a:pPr marL="0" indent="0">
              <a:buNone/>
            </a:pPr>
            <a:r>
              <a:rPr lang="en-US" sz="2667" b="1" dirty="0"/>
              <a:t>Dative alternation</a:t>
            </a:r>
            <a:r>
              <a:rPr lang="en-US" sz="2667" dirty="0"/>
              <a:t>: particular semantic classes of verbs, “verbs of future having” (</a:t>
            </a:r>
            <a:r>
              <a:rPr lang="en-US" sz="2667" i="1" dirty="0"/>
              <a:t>advance</a:t>
            </a:r>
            <a:r>
              <a:rPr lang="en-US" sz="2667" dirty="0"/>
              <a:t>, </a:t>
            </a:r>
            <a:r>
              <a:rPr lang="en-US" sz="2667" i="1" dirty="0"/>
              <a:t>allocate</a:t>
            </a:r>
            <a:r>
              <a:rPr lang="en-US" sz="2667" dirty="0"/>
              <a:t>, </a:t>
            </a:r>
            <a:r>
              <a:rPr lang="en-US" sz="2667" i="1" dirty="0"/>
              <a:t>offer</a:t>
            </a:r>
            <a:r>
              <a:rPr lang="en-US" sz="2667" dirty="0"/>
              <a:t>, </a:t>
            </a:r>
            <a:r>
              <a:rPr lang="en-US" sz="2667" i="1" dirty="0"/>
              <a:t>owe</a:t>
            </a:r>
            <a:r>
              <a:rPr lang="en-US" sz="2667" dirty="0"/>
              <a:t>), “send verbs” (</a:t>
            </a:r>
            <a:r>
              <a:rPr lang="en-US" sz="2667" i="1" dirty="0"/>
              <a:t>forward</a:t>
            </a:r>
            <a:r>
              <a:rPr lang="en-US" sz="2667" dirty="0"/>
              <a:t>, </a:t>
            </a:r>
            <a:r>
              <a:rPr lang="en-US" sz="2667" i="1" dirty="0"/>
              <a:t>hand</a:t>
            </a:r>
            <a:r>
              <a:rPr lang="en-US" sz="2667" dirty="0"/>
              <a:t>, </a:t>
            </a:r>
            <a:r>
              <a:rPr lang="en-US" sz="2667" i="1" dirty="0"/>
              <a:t>mail</a:t>
            </a:r>
            <a:r>
              <a:rPr lang="en-US" sz="2667" dirty="0"/>
              <a:t>), “verbs of throwing” (</a:t>
            </a:r>
            <a:r>
              <a:rPr lang="en-US" sz="2667" i="1" dirty="0"/>
              <a:t>kick</a:t>
            </a:r>
            <a:r>
              <a:rPr lang="en-US" sz="2667" dirty="0"/>
              <a:t>, </a:t>
            </a:r>
            <a:r>
              <a:rPr lang="en-US" sz="2667" i="1" dirty="0"/>
              <a:t>pass</a:t>
            </a:r>
            <a:r>
              <a:rPr lang="en-US" sz="2667" dirty="0"/>
              <a:t>, </a:t>
            </a:r>
            <a:r>
              <a:rPr lang="en-US" sz="2667" i="1" dirty="0"/>
              <a:t>throw</a:t>
            </a:r>
            <a:r>
              <a:rPr lang="en-US" sz="2667" dirty="0"/>
              <a:t>), etc.</a:t>
            </a:r>
          </a:p>
          <a:p>
            <a:pPr marL="0" indent="0">
              <a:buNone/>
            </a:pPr>
            <a:r>
              <a:rPr lang="en-US" sz="2667" b="1" dirty="0"/>
              <a:t>Levin (1993): </a:t>
            </a:r>
            <a:r>
              <a:rPr lang="en-US" sz="2667" dirty="0"/>
              <a:t>47 semantic classes (“</a:t>
            </a:r>
            <a:r>
              <a:rPr lang="en-US" sz="2667" b="1" dirty="0"/>
              <a:t>Levin classes</a:t>
            </a:r>
            <a:r>
              <a:rPr lang="en-US" sz="2667" dirty="0"/>
              <a:t>”) for 3100 English verbs and alternations. In online resource </a:t>
            </a:r>
            <a:r>
              <a:rPr lang="en-US" sz="2667" dirty="0" err="1"/>
              <a:t>VerbNet</a:t>
            </a:r>
            <a:r>
              <a:rPr lang="en-US" sz="2667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7" y="1852083"/>
            <a:ext cx="4774880" cy="20743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38802" y="1904364"/>
            <a:ext cx="6502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Break: </a:t>
            </a:r>
            <a:r>
              <a:rPr lang="en-US" sz="2400" dirty="0"/>
              <a:t>AGENT, INSTRUMENT, or THEME as subject</a:t>
            </a:r>
          </a:p>
          <a:p>
            <a:pPr lvl="1"/>
            <a:endParaRPr lang="en-US" sz="2400" dirty="0"/>
          </a:p>
          <a:p>
            <a:r>
              <a:rPr lang="en-US" sz="2400" i="1" dirty="0"/>
              <a:t>Give:  </a:t>
            </a:r>
            <a:r>
              <a:rPr lang="en-US" sz="2400" dirty="0"/>
              <a:t>THEME and GOAL in either order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824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76400"/>
            <a:ext cx="11379200" cy="5054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Hard to create </a:t>
            </a:r>
            <a:r>
              <a:rPr lang="en-US" dirty="0" smtClean="0">
                <a:solidFill>
                  <a:srgbClr val="0070C0"/>
                </a:solidFill>
              </a:rPr>
              <a:t>standard </a:t>
            </a:r>
            <a:r>
              <a:rPr lang="en-US" dirty="0">
                <a:solidFill>
                  <a:srgbClr val="0070C0"/>
                </a:solidFill>
              </a:rPr>
              <a:t>set </a:t>
            </a:r>
            <a:r>
              <a:rPr lang="en-US" dirty="0"/>
              <a:t>of </a:t>
            </a:r>
            <a:r>
              <a:rPr lang="en-US" dirty="0" smtClean="0"/>
              <a:t>roles or formally define them</a:t>
            </a:r>
          </a:p>
          <a:p>
            <a:pPr marL="0" indent="0">
              <a:buNone/>
            </a:pPr>
            <a:r>
              <a:rPr lang="en-US" dirty="0" smtClean="0"/>
              <a:t>Often roles need to be fragmented to be defined (hard to decide the correct granularity).</a:t>
            </a:r>
            <a:endParaRPr lang="en-US" dirty="0"/>
          </a:p>
          <a:p>
            <a:pPr marL="609585" lvl="1" indent="0">
              <a:buNone/>
            </a:pPr>
            <a:r>
              <a:rPr lang="en-US" sz="3200" dirty="0"/>
              <a:t>Levin and Rappaport </a:t>
            </a:r>
            <a:r>
              <a:rPr lang="en-US" sz="3200" dirty="0" err="1"/>
              <a:t>Hovav</a:t>
            </a:r>
            <a:r>
              <a:rPr lang="en-US" sz="3200" dirty="0"/>
              <a:t> (2015): two kinds of </a:t>
            </a:r>
            <a:r>
              <a:rPr lang="en-US" sz="3200" cap="small" dirty="0"/>
              <a:t>instruments</a:t>
            </a:r>
            <a:endParaRPr lang="en-US" sz="3200" dirty="0"/>
          </a:p>
          <a:p>
            <a:pPr marL="1523962" lvl="3" indent="0">
              <a:buNone/>
            </a:pPr>
            <a:r>
              <a:rPr lang="en-US" sz="3200" b="1" dirty="0"/>
              <a:t>intermediary</a:t>
            </a:r>
            <a:r>
              <a:rPr lang="en-US" sz="3200" b="1" i="1" dirty="0"/>
              <a:t> </a:t>
            </a:r>
            <a:r>
              <a:rPr lang="en-US" sz="3200" b="1" dirty="0"/>
              <a:t>instruments </a:t>
            </a:r>
            <a:r>
              <a:rPr lang="en-US" sz="3200" dirty="0"/>
              <a:t>that can appear as subjects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cook opened the jar with the new gadget.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new gadget opened the jar. </a:t>
            </a:r>
          </a:p>
          <a:p>
            <a:pPr marL="1523962" lvl="3" indent="0">
              <a:buNone/>
            </a:pPr>
            <a:r>
              <a:rPr lang="en-US" sz="3200" b="1" dirty="0"/>
              <a:t>enabling instruments </a:t>
            </a:r>
            <a:r>
              <a:rPr lang="en-US" sz="3200" dirty="0"/>
              <a:t>that cannot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Shelly ate the sliced banana with a fork.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*The fork ate the sliced banana. 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3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320800"/>
          </a:xfrm>
        </p:spPr>
        <p:txBody>
          <a:bodyPr/>
          <a:lstStyle/>
          <a:p>
            <a:r>
              <a:rPr lang="en-US" dirty="0" smtClean="0"/>
              <a:t>Alternatives to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28800"/>
            <a:ext cx="10464800" cy="4445000"/>
          </a:xfrm>
        </p:spPr>
        <p:txBody>
          <a:bodyPr/>
          <a:lstStyle/>
          <a:p>
            <a:pPr marL="609585" indent="-609585">
              <a:buFont typeface="+mj-lt"/>
              <a:buAutoNum type="arabicPeriod"/>
            </a:pPr>
            <a:r>
              <a:rPr lang="en-US" b="1" dirty="0" smtClean="0"/>
              <a:t>Fewer roles</a:t>
            </a:r>
            <a:r>
              <a:rPr lang="en-US" dirty="0" smtClean="0"/>
              <a:t>: generalized </a:t>
            </a:r>
            <a:r>
              <a:rPr lang="en-US" dirty="0"/>
              <a:t>semantic </a:t>
            </a:r>
            <a:r>
              <a:rPr lang="en-US" dirty="0" smtClean="0"/>
              <a:t>roles, defined as prototypes (</a:t>
            </a:r>
            <a:r>
              <a:rPr lang="en-US" dirty="0" err="1" smtClean="0"/>
              <a:t>Dowty</a:t>
            </a:r>
            <a:r>
              <a:rPr lang="en-US" dirty="0" smtClean="0"/>
              <a:t> 1991)</a:t>
            </a:r>
          </a:p>
          <a:p>
            <a:pPr marL="609585" lvl="1" indent="0">
              <a:buNone/>
            </a:pPr>
            <a:r>
              <a:rPr lang="en-US" dirty="0" smtClean="0"/>
              <a:t>PROTO-AGENT </a:t>
            </a:r>
          </a:p>
          <a:p>
            <a:pPr marL="609585" lvl="1" indent="0">
              <a:buNone/>
            </a:pPr>
            <a:r>
              <a:rPr lang="en-US" dirty="0" smtClean="0"/>
              <a:t>PROTO-PATIENT </a:t>
            </a:r>
          </a:p>
          <a:p>
            <a:pPr marL="609585" lvl="1" indent="0">
              <a:buNone/>
            </a:pPr>
            <a:endParaRPr lang="en-US" dirty="0"/>
          </a:p>
          <a:p>
            <a:pPr marL="609585" indent="-609585">
              <a:buFont typeface="+mj-lt"/>
              <a:buAutoNum type="arabicPeriod"/>
            </a:pPr>
            <a:endParaRPr lang="en-US" b="1" dirty="0" smtClean="0"/>
          </a:p>
          <a:p>
            <a:pPr marL="609585" indent="-609585">
              <a:buFont typeface="+mj-lt"/>
              <a:buAutoNum type="arabicPeriod"/>
            </a:pPr>
            <a:r>
              <a:rPr lang="en-US" b="1" dirty="0" smtClean="0"/>
              <a:t>More roles</a:t>
            </a:r>
            <a:r>
              <a:rPr lang="en-US" dirty="0" smtClean="0"/>
              <a:t>: Define roles specific to a group of predicates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011" y="4915111"/>
            <a:ext cx="144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FrameNet</a:t>
            </a:r>
            <a:endParaRPr lang="en-US" sz="2400" b="1" dirty="0">
              <a:solidFill>
                <a:srgbClr val="0635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0001" y="3445320"/>
            <a:ext cx="1421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PropBank</a:t>
            </a:r>
            <a:endParaRPr lang="en-US" sz="2400" b="1" dirty="0">
              <a:solidFill>
                <a:srgbClr val="063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75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Proposition Bank (</a:t>
            </a: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PropBank</a:t>
            </a: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42325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PropBank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Martha Palmer, Daniel </a:t>
            </a:r>
            <a:r>
              <a:rPr lang="en-US" dirty="0" err="1"/>
              <a:t>Gildea</a:t>
            </a:r>
            <a:r>
              <a:rPr lang="en-US" dirty="0"/>
              <a:t>, and Paul Kingsbury. 2005. The Proposition Bank: An Annotated Corpus of Semantic Roles. </a:t>
            </a:r>
            <a:r>
              <a:rPr lang="en-US" i="1" dirty="0"/>
              <a:t>Computational Linguistics</a:t>
            </a:r>
            <a:r>
              <a:rPr lang="en-US" dirty="0"/>
              <a:t>, 31(1):71–106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3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279"/>
            <a:ext cx="7213600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4023" y="1701800"/>
            <a:ext cx="94488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Proto-Agent</a:t>
            </a:r>
          </a:p>
          <a:p>
            <a:pPr lvl="1"/>
            <a:r>
              <a:rPr lang="en-US" dirty="0" smtClean="0"/>
              <a:t>Volitional involvement in event or state</a:t>
            </a:r>
            <a:endParaRPr lang="en-US" dirty="0"/>
          </a:p>
          <a:p>
            <a:pPr lvl="1"/>
            <a:r>
              <a:rPr lang="en-US" dirty="0" smtClean="0"/>
              <a:t>Sentience </a:t>
            </a:r>
            <a:r>
              <a:rPr lang="en-US" dirty="0"/>
              <a:t>(and/or </a:t>
            </a:r>
            <a:r>
              <a:rPr lang="en-US" dirty="0" smtClean="0"/>
              <a:t>perception)</a:t>
            </a:r>
            <a:endParaRPr lang="en-US" dirty="0"/>
          </a:p>
          <a:p>
            <a:pPr lvl="1"/>
            <a:r>
              <a:rPr lang="en-US" dirty="0" smtClean="0"/>
              <a:t>Causes </a:t>
            </a:r>
            <a:r>
              <a:rPr lang="en-US" dirty="0"/>
              <a:t>an event or change of state in another participant </a:t>
            </a:r>
            <a:endParaRPr lang="en-US" dirty="0" smtClean="0"/>
          </a:p>
          <a:p>
            <a:pPr lvl="1"/>
            <a:r>
              <a:rPr lang="en-US" dirty="0" smtClean="0"/>
              <a:t>Movement </a:t>
            </a:r>
            <a:r>
              <a:rPr lang="en-US" dirty="0"/>
              <a:t>(relative to position of another participant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Proto-Patient</a:t>
            </a:r>
          </a:p>
          <a:p>
            <a:pPr lvl="1"/>
            <a:r>
              <a:rPr lang="en-US" dirty="0"/>
              <a:t>Undergoes change of </a:t>
            </a:r>
            <a:r>
              <a:rPr lang="en-US" dirty="0" smtClean="0"/>
              <a:t>state</a:t>
            </a:r>
            <a:endParaRPr lang="en-US" dirty="0"/>
          </a:p>
          <a:p>
            <a:pPr lvl="1"/>
            <a:r>
              <a:rPr lang="en-US" dirty="0" smtClean="0"/>
              <a:t>Causally </a:t>
            </a:r>
            <a:r>
              <a:rPr lang="en-US" dirty="0"/>
              <a:t>affected by another </a:t>
            </a:r>
            <a:r>
              <a:rPr lang="en-US" dirty="0" smtClean="0"/>
              <a:t>participant</a:t>
            </a:r>
            <a:endParaRPr lang="en-US" dirty="0"/>
          </a:p>
          <a:p>
            <a:pPr lvl="1"/>
            <a:r>
              <a:rPr lang="en-US" dirty="0" smtClean="0"/>
              <a:t>Stationary </a:t>
            </a:r>
            <a:r>
              <a:rPr lang="en-US" dirty="0"/>
              <a:t>relative to movement of another </a:t>
            </a:r>
            <a:r>
              <a:rPr lang="en-US" dirty="0" smtClean="0"/>
              <a:t>participant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0" y="942658"/>
            <a:ext cx="2954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Following </a:t>
            </a:r>
            <a:r>
              <a:rPr lang="en-US" sz="2400" dirty="0" err="1"/>
              <a:t>Dowty</a:t>
            </a:r>
            <a:r>
              <a:rPr lang="en-US" sz="2400" dirty="0"/>
              <a:t> 1991</a:t>
            </a:r>
          </a:p>
        </p:txBody>
      </p:sp>
    </p:spTree>
    <p:extLst>
      <p:ext uri="{BB962C8B-B14F-4D97-AF65-F5344CB8AC3E}">
        <p14:creationId xmlns:p14="http://schemas.microsoft.com/office/powerpoint/2010/main" val="717377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177800"/>
            <a:ext cx="9956800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01800"/>
            <a:ext cx="11379200" cy="4038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Following </a:t>
            </a:r>
            <a:r>
              <a:rPr lang="en-US" dirty="0" err="1" smtClean="0"/>
              <a:t>Dowty</a:t>
            </a:r>
            <a:r>
              <a:rPr lang="en-US" dirty="0" smtClean="0"/>
              <a:t> 1991</a:t>
            </a:r>
          </a:p>
          <a:p>
            <a:pPr lvl="1"/>
            <a:r>
              <a:rPr lang="en-US" dirty="0"/>
              <a:t>Role definitions </a:t>
            </a:r>
            <a:r>
              <a:rPr lang="en-US" dirty="0" smtClean="0"/>
              <a:t>determined </a:t>
            </a:r>
            <a:r>
              <a:rPr lang="en-US" dirty="0"/>
              <a:t>verb by verb, </a:t>
            </a:r>
            <a:r>
              <a:rPr lang="en-US" dirty="0" smtClean="0"/>
              <a:t>with </a:t>
            </a:r>
            <a:r>
              <a:rPr lang="en-US" dirty="0"/>
              <a:t>respect to the other roles </a:t>
            </a:r>
          </a:p>
          <a:p>
            <a:pPr lvl="1"/>
            <a:r>
              <a:rPr lang="en-US" dirty="0" smtClean="0"/>
              <a:t>Semantic </a:t>
            </a:r>
            <a:r>
              <a:rPr lang="en-US" dirty="0"/>
              <a:t>roles in </a:t>
            </a:r>
            <a:r>
              <a:rPr lang="en-US" dirty="0" err="1"/>
              <a:t>PropBank</a:t>
            </a:r>
            <a:r>
              <a:rPr lang="en-US" dirty="0"/>
              <a:t> are </a:t>
            </a:r>
            <a:r>
              <a:rPr lang="en-US" dirty="0" smtClean="0"/>
              <a:t>thus </a:t>
            </a:r>
            <a:r>
              <a:rPr lang="en-US" i="1" dirty="0" smtClean="0">
                <a:solidFill>
                  <a:srgbClr val="0070C0"/>
                </a:solidFill>
              </a:rPr>
              <a:t>verb-sense specific</a:t>
            </a:r>
            <a:r>
              <a:rPr lang="en-US" dirty="0" smtClean="0"/>
              <a:t>.</a:t>
            </a:r>
          </a:p>
          <a:p>
            <a:r>
              <a:rPr lang="en-US" dirty="0" smtClean="0"/>
              <a:t>Each verb sense has </a:t>
            </a:r>
            <a:r>
              <a:rPr lang="en-US" dirty="0" smtClean="0">
                <a:solidFill>
                  <a:srgbClr val="0070C0"/>
                </a:solidFill>
              </a:rPr>
              <a:t>numbered argument</a:t>
            </a:r>
            <a:r>
              <a:rPr lang="en-US" dirty="0" smtClean="0"/>
              <a:t>: </a:t>
            </a:r>
            <a:r>
              <a:rPr lang="en-US" dirty="0"/>
              <a:t>Arg0, Arg1, </a:t>
            </a:r>
            <a:r>
              <a:rPr lang="en-US" dirty="0" smtClean="0"/>
              <a:t>Arg2,…</a:t>
            </a:r>
          </a:p>
          <a:p>
            <a:pPr marL="457189" lvl="1" indent="0">
              <a:buNone/>
            </a:pPr>
            <a:r>
              <a:rPr lang="en-US" dirty="0" smtClean="0"/>
              <a:t>Arg0: PROTO-AGENT</a:t>
            </a:r>
          </a:p>
          <a:p>
            <a:pPr marL="457189" lvl="1" indent="0">
              <a:buNone/>
            </a:pPr>
            <a:r>
              <a:rPr lang="en-US" dirty="0" smtClean="0"/>
              <a:t>Arg1</a:t>
            </a:r>
            <a:r>
              <a:rPr lang="en-US" dirty="0"/>
              <a:t>:</a:t>
            </a:r>
            <a:r>
              <a:rPr lang="en-US" dirty="0" smtClean="0"/>
              <a:t> PROTO-PATIENT</a:t>
            </a:r>
          </a:p>
          <a:p>
            <a:pPr marL="457189" lvl="1" indent="0">
              <a:buNone/>
            </a:pPr>
            <a:r>
              <a:rPr lang="en-US" dirty="0" smtClean="0"/>
              <a:t>Arg2: usually: </a:t>
            </a:r>
            <a:r>
              <a:rPr lang="en-US" dirty="0" err="1" smtClean="0"/>
              <a:t>benefactive</a:t>
            </a:r>
            <a:r>
              <a:rPr lang="en-US" dirty="0"/>
              <a:t>, instrument, attribute, or end </a:t>
            </a:r>
            <a:r>
              <a:rPr lang="en-US" dirty="0" smtClean="0"/>
              <a:t>state</a:t>
            </a:r>
          </a:p>
          <a:p>
            <a:pPr marL="457189" lvl="1" indent="0">
              <a:buNone/>
            </a:pPr>
            <a:r>
              <a:rPr lang="en-US" dirty="0" smtClean="0"/>
              <a:t>Arg3: usually: start </a:t>
            </a:r>
            <a:r>
              <a:rPr lang="en-US" dirty="0"/>
              <a:t>point, </a:t>
            </a:r>
            <a:r>
              <a:rPr lang="en-US" dirty="0" err="1"/>
              <a:t>benefactive</a:t>
            </a:r>
            <a:r>
              <a:rPr lang="en-US" dirty="0"/>
              <a:t>, instrument, or </a:t>
            </a:r>
            <a:r>
              <a:rPr lang="en-US" dirty="0" smtClean="0"/>
              <a:t>attribute</a:t>
            </a:r>
          </a:p>
          <a:p>
            <a:pPr marL="457189" lvl="1" indent="0">
              <a:buNone/>
            </a:pPr>
            <a:r>
              <a:rPr lang="en-US" dirty="0" smtClean="0"/>
              <a:t>Arg4 </a:t>
            </a:r>
            <a:r>
              <a:rPr lang="en-US" dirty="0"/>
              <a:t>the end </a:t>
            </a:r>
            <a:r>
              <a:rPr lang="en-US" dirty="0" smtClean="0"/>
              <a:t>point</a:t>
            </a:r>
          </a:p>
          <a:p>
            <a:pPr marL="457189" lvl="1" indent="0">
              <a:buNone/>
            </a:pPr>
            <a:r>
              <a:rPr lang="en-US" i="1" dirty="0" smtClean="0"/>
              <a:t>(Arg2-Arg4 are not really that consistent, causes a problem for labeling)</a:t>
            </a:r>
            <a:endParaRPr lang="en-US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80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931" y="-63500"/>
            <a:ext cx="5222244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Frame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431801"/>
            <a:ext cx="8656193" cy="317076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3704168"/>
            <a:ext cx="9940396" cy="30268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117600" y="3704168"/>
            <a:ext cx="711200" cy="43603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0" y="76200"/>
            <a:ext cx="203200" cy="711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53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81001"/>
            <a:ext cx="9956800" cy="753852"/>
          </a:xfrm>
        </p:spPr>
        <p:txBody>
          <a:bodyPr/>
          <a:lstStyle/>
          <a:p>
            <a:r>
              <a:rPr lang="en-US" dirty="0" smtClean="0"/>
              <a:t>Advantage of a </a:t>
            </a:r>
            <a:r>
              <a:rPr lang="en-US" dirty="0" err="1" smtClean="0"/>
              <a:t>ProbBank</a:t>
            </a:r>
            <a:r>
              <a:rPr lang="en-US" dirty="0" smtClean="0"/>
              <a:t> Labeling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933" y="1397001"/>
            <a:ext cx="6942667" cy="286762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2336800" y="1564011"/>
            <a:ext cx="778933" cy="44258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5128557"/>
            <a:ext cx="10186872" cy="15516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6401" y="4250857"/>
            <a:ext cx="8532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would allow us to see the commonalities in these 3 sentences:</a:t>
            </a:r>
          </a:p>
        </p:txBody>
      </p:sp>
    </p:spTree>
    <p:extLst>
      <p:ext uri="{BB962C8B-B14F-4D97-AF65-F5344CB8AC3E}">
        <p14:creationId xmlns:p14="http://schemas.microsoft.com/office/powerpoint/2010/main" val="57698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Role Labeling</a:t>
            </a:r>
            <a:endParaRPr lang="en-US" dirty="0"/>
          </a:p>
        </p:txBody>
      </p:sp>
      <p:pic>
        <p:nvPicPr>
          <p:cNvPr id="5" name="Content Placeholder 4" descr="whodidwhattowom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208" b="-30208"/>
          <a:stretch>
            <a:fillRect/>
          </a:stretch>
        </p:blipFill>
        <p:spPr>
          <a:xfrm>
            <a:off x="406400" y="1295400"/>
            <a:ext cx="11379200" cy="4445000"/>
          </a:xfrm>
        </p:spPr>
      </p:pic>
      <p:sp>
        <p:nvSpPr>
          <p:cNvPr id="6" name="TextBox 5"/>
          <p:cNvSpPr txBox="1"/>
          <p:nvPr/>
        </p:nvSpPr>
        <p:spPr>
          <a:xfrm>
            <a:off x="1625600" y="4953001"/>
            <a:ext cx="920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0" y="495300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54401" y="4953001"/>
            <a:ext cx="1358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32801" y="4953001"/>
            <a:ext cx="1245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11203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89" y="0"/>
            <a:ext cx="11006111" cy="1498600"/>
          </a:xfrm>
        </p:spPr>
        <p:txBody>
          <a:bodyPr/>
          <a:lstStyle/>
          <a:p>
            <a:r>
              <a:rPr lang="en-US" dirty="0" smtClean="0"/>
              <a:t>Modifiers or adjuncts of the predicate: </a:t>
            </a:r>
            <a:r>
              <a:rPr lang="en-US" dirty="0" err="1" smtClean="0"/>
              <a:t>Arg</a:t>
            </a:r>
            <a:r>
              <a:rPr lang="en-US" dirty="0" smtClean="0"/>
              <a:t>-M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049" y="2047557"/>
            <a:ext cx="9390303" cy="304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85949" y="2022158"/>
            <a:ext cx="1090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Times New Roman" charset="0"/>
                <a:ea typeface="Times New Roman" charset="0"/>
                <a:cs typeface="Times New Roman" charset="0"/>
              </a:rPr>
              <a:t>ArgM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568465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363200" cy="482600"/>
          </a:xfrm>
        </p:spPr>
        <p:txBody>
          <a:bodyPr>
            <a:normAutofit fontScale="90000"/>
          </a:bodyPr>
          <a:lstStyle/>
          <a:p>
            <a:r>
              <a:rPr lang="en-US" sz="3733" dirty="0" err="1"/>
              <a:t>PropBanking</a:t>
            </a:r>
            <a:r>
              <a:rPr lang="en-US" sz="3733" dirty="0"/>
              <a:t> a Sentence</a:t>
            </a:r>
          </a:p>
        </p:txBody>
      </p:sp>
      <p:pic>
        <p:nvPicPr>
          <p:cNvPr id="5" name="Content Placeholder 4" descr="palmer1propbank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83" r="-25783"/>
          <a:stretch>
            <a:fillRect/>
          </a:stretch>
        </p:blipFill>
        <p:spPr>
          <a:xfrm>
            <a:off x="-780288" y="1295400"/>
            <a:ext cx="13720064" cy="5359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45600" y="650558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3333" y="1701801"/>
            <a:ext cx="1453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/>
              <a:t>sample </a:t>
            </a:r>
          </a:p>
          <a:p>
            <a:r>
              <a:rPr lang="en-US" sz="2400" dirty="0"/>
              <a:t>parse tree</a:t>
            </a:r>
          </a:p>
        </p:txBody>
      </p:sp>
    </p:spTree>
    <p:extLst>
      <p:ext uri="{BB962C8B-B14F-4D97-AF65-F5344CB8AC3E}">
        <p14:creationId xmlns:p14="http://schemas.microsoft.com/office/powerpoint/2010/main" val="8336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47821"/>
            <a:ext cx="9956800" cy="668179"/>
          </a:xfrm>
        </p:spPr>
        <p:txBody>
          <a:bodyPr/>
          <a:lstStyle/>
          <a:p>
            <a:r>
              <a:rPr lang="en-US" sz="3733"/>
              <a:t>The </a:t>
            </a:r>
            <a:r>
              <a:rPr lang="en-US" sz="3733" dirty="0"/>
              <a:t>same parse tree </a:t>
            </a:r>
            <a:r>
              <a:rPr lang="en-US" sz="3733" dirty="0" err="1"/>
              <a:t>PropBanked</a:t>
            </a:r>
            <a:endParaRPr lang="en-US" sz="3733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8" y="1176989"/>
            <a:ext cx="9689525" cy="54778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064403" y="816346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</p:spTree>
    <p:extLst>
      <p:ext uri="{BB962C8B-B14F-4D97-AF65-F5344CB8AC3E}">
        <p14:creationId xmlns:p14="http://schemas.microsoft.com/office/powerpoint/2010/main" val="107662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Annotated </a:t>
            </a:r>
            <a:r>
              <a:rPr lang="en-US" dirty="0" err="1" smtClean="0"/>
              <a:t>PropBank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616200"/>
            <a:ext cx="7213600" cy="3048000"/>
          </a:xfrm>
        </p:spPr>
        <p:txBody>
          <a:bodyPr/>
          <a:lstStyle/>
          <a:p>
            <a:r>
              <a:rPr lang="en-US" dirty="0" smtClean="0"/>
              <a:t>Penn English </a:t>
            </a:r>
            <a:r>
              <a:rPr lang="en-US" dirty="0" err="1" smtClean="0"/>
              <a:t>TreeBank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</a:t>
            </a:r>
            <a:r>
              <a:rPr lang="en-US" dirty="0" err="1" smtClean="0"/>
              <a:t>OntoNotes</a:t>
            </a:r>
            <a:r>
              <a:rPr lang="en-US" dirty="0" smtClean="0"/>
              <a:t> 5.0. </a:t>
            </a:r>
          </a:p>
          <a:p>
            <a:pPr lvl="1"/>
            <a:r>
              <a:rPr lang="en-US" dirty="0" smtClean="0"/>
              <a:t> Total ~2 million words</a:t>
            </a:r>
          </a:p>
          <a:p>
            <a:r>
              <a:rPr lang="en-US" dirty="0" smtClean="0"/>
              <a:t>Penn Chinese </a:t>
            </a:r>
            <a:r>
              <a:rPr lang="en-US" dirty="0" err="1" smtClean="0"/>
              <a:t>TreeBank</a:t>
            </a:r>
            <a:endParaRPr lang="en-US" dirty="0" smtClean="0"/>
          </a:p>
          <a:p>
            <a:r>
              <a:rPr lang="en-US" dirty="0" smtClean="0"/>
              <a:t>Hindi/Urdu </a:t>
            </a:r>
            <a:r>
              <a:rPr lang="en-US" dirty="0" err="1" smtClean="0"/>
              <a:t>PropBank</a:t>
            </a:r>
            <a:endParaRPr lang="en-US" dirty="0" smtClean="0"/>
          </a:p>
          <a:p>
            <a:r>
              <a:rPr lang="en-US" dirty="0" smtClean="0"/>
              <a:t>Arabic </a:t>
            </a:r>
            <a:r>
              <a:rPr lang="en-US" dirty="0" err="1" smtClean="0"/>
              <a:t>PropBank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0" y="2717800"/>
            <a:ext cx="5046133" cy="284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2082" y="1719646"/>
            <a:ext cx="4460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2013 Verb </a:t>
            </a:r>
            <a:r>
              <a:rPr lang="en-US" sz="2400"/>
              <a:t>Frames Coverage </a:t>
            </a:r>
          </a:p>
          <a:p>
            <a:r>
              <a:rPr lang="en-US" sz="2400" dirty="0"/>
              <a:t>Count of word sense (lexical units)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0426" y="6196225"/>
            <a:ext cx="4490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From Martha Palmer 2013 Tutorial</a:t>
            </a:r>
          </a:p>
        </p:txBody>
      </p:sp>
    </p:spTree>
    <p:extLst>
      <p:ext uri="{BB962C8B-B14F-4D97-AF65-F5344CB8AC3E}">
        <p14:creationId xmlns:p14="http://schemas.microsoft.com/office/powerpoint/2010/main" val="143350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FrameNet</a:t>
            </a:r>
            <a:endParaRPr lang="en-US" sz="48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112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597" y="0"/>
            <a:ext cx="11171003" cy="1498600"/>
          </a:xfrm>
        </p:spPr>
        <p:txBody>
          <a:bodyPr/>
          <a:lstStyle/>
          <a:p>
            <a:r>
              <a:rPr lang="en-US" dirty="0" smtClean="0"/>
              <a:t>Capturing descriptions of the same event by different nouns/verbs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2514601"/>
            <a:ext cx="8812068" cy="150283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2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r>
              <a:rPr lang="en-US" dirty="0" smtClean="0"/>
              <a:t>Baker </a:t>
            </a:r>
            <a:r>
              <a:rPr lang="en-US" dirty="0"/>
              <a:t>et al. 1998, Fillmore et al. 2003, Fillmore and Baker 2009, </a:t>
            </a:r>
            <a:r>
              <a:rPr lang="en-US" dirty="0" err="1"/>
              <a:t>Ruppenhofer</a:t>
            </a:r>
            <a:r>
              <a:rPr lang="en-US" dirty="0"/>
              <a:t> et al. 2006 </a:t>
            </a:r>
            <a:endParaRPr lang="en-US" dirty="0" smtClean="0"/>
          </a:p>
          <a:p>
            <a:r>
              <a:rPr lang="en-US" dirty="0" smtClean="0"/>
              <a:t>Roles in </a:t>
            </a:r>
            <a:r>
              <a:rPr lang="en-US" dirty="0" err="1" smtClean="0"/>
              <a:t>PropBank</a:t>
            </a:r>
            <a:r>
              <a:rPr lang="en-US" dirty="0" smtClean="0"/>
              <a:t> are specific to a verb</a:t>
            </a:r>
          </a:p>
          <a:p>
            <a:r>
              <a:rPr lang="en-US" dirty="0" smtClean="0"/>
              <a:t>Role in </a:t>
            </a:r>
            <a:r>
              <a:rPr lang="en-US" dirty="0" err="1" smtClean="0"/>
              <a:t>FrameNet</a:t>
            </a:r>
            <a:r>
              <a:rPr lang="en-US" dirty="0" smtClean="0"/>
              <a:t> are specific to a </a:t>
            </a:r>
            <a:r>
              <a:rPr lang="en-US" b="1" dirty="0" smtClean="0">
                <a:solidFill>
                  <a:srgbClr val="0070C0"/>
                </a:solidFill>
              </a:rPr>
              <a:t>frame</a:t>
            </a:r>
            <a:r>
              <a:rPr lang="en-US" b="1" dirty="0" smtClean="0"/>
              <a:t>: </a:t>
            </a:r>
            <a:r>
              <a:rPr lang="en-US" dirty="0" smtClean="0"/>
              <a:t>a</a:t>
            </a:r>
            <a:r>
              <a:rPr lang="en-US" b="1" dirty="0" smtClean="0"/>
              <a:t> </a:t>
            </a:r>
            <a:r>
              <a:rPr lang="en-US" dirty="0" smtClean="0"/>
              <a:t>knowledge </a:t>
            </a:r>
            <a:r>
              <a:rPr lang="en-US" dirty="0"/>
              <a:t>structure that defines a set of frame-specific semantic roles, called</a:t>
            </a:r>
            <a:r>
              <a:rPr lang="en-US" b="1" dirty="0"/>
              <a:t> frame elements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includes </a:t>
            </a:r>
            <a:r>
              <a:rPr lang="en-US" i="1" dirty="0">
                <a:solidFill>
                  <a:srgbClr val="0070C0"/>
                </a:solidFill>
              </a:rPr>
              <a:t>a set of </a:t>
            </a:r>
            <a:r>
              <a:rPr lang="en-US" i="1" dirty="0" smtClean="0">
                <a:solidFill>
                  <a:srgbClr val="0070C0"/>
                </a:solidFill>
              </a:rPr>
              <a:t>pred</a:t>
            </a:r>
            <a:r>
              <a:rPr lang="en-US" i="1" dirty="0">
                <a:solidFill>
                  <a:srgbClr val="0070C0"/>
                </a:solidFill>
              </a:rPr>
              <a:t>i</a:t>
            </a:r>
            <a:r>
              <a:rPr lang="en-US" i="1" dirty="0" smtClean="0">
                <a:solidFill>
                  <a:srgbClr val="0070C0"/>
                </a:solidFill>
              </a:rPr>
              <a:t>cates</a:t>
            </a:r>
            <a:r>
              <a:rPr lang="en-US" dirty="0" smtClean="0"/>
              <a:t> </a:t>
            </a:r>
            <a:r>
              <a:rPr lang="en-US" dirty="0"/>
              <a:t>that use these </a:t>
            </a:r>
            <a:r>
              <a:rPr lang="en-US" dirty="0" smtClean="0"/>
              <a:t>roles</a:t>
            </a:r>
            <a:endParaRPr lang="en-US" dirty="0"/>
          </a:p>
          <a:p>
            <a:pPr lvl="1"/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word evokes a frame and profiles some aspect of the </a:t>
            </a:r>
            <a:r>
              <a:rPr lang="en-US" dirty="0" smtClean="0"/>
              <a:t>frame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7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“Change position on a scale” 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frame consists of words that indicate the change of an </a:t>
            </a:r>
            <a:r>
              <a:rPr lang="en-US" cap="small" dirty="0" smtClean="0"/>
              <a:t>Item</a:t>
            </a:r>
            <a:r>
              <a:rPr lang="en-US" dirty="0" smtClean="0"/>
              <a:t>’s position </a:t>
            </a:r>
            <a:r>
              <a:rPr lang="en-US" dirty="0"/>
              <a:t>on a scale (the </a:t>
            </a:r>
            <a:r>
              <a:rPr lang="en-US" cap="small" dirty="0"/>
              <a:t>Attribute</a:t>
            </a:r>
            <a:r>
              <a:rPr lang="en-US" dirty="0"/>
              <a:t>) from a starting point (</a:t>
            </a:r>
            <a:r>
              <a:rPr lang="en-US" cap="small" dirty="0"/>
              <a:t>Initial value</a:t>
            </a:r>
            <a:r>
              <a:rPr lang="en-US" dirty="0"/>
              <a:t>) to an end point (</a:t>
            </a:r>
            <a:r>
              <a:rPr lang="en-US" cap="small" dirty="0"/>
              <a:t>Final value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8" y="3572933"/>
            <a:ext cx="8232913" cy="30056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130287" y="3632200"/>
            <a:ext cx="711200" cy="1524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5031" y="5537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585031" y="6172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340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44" y="2209800"/>
            <a:ext cx="11396869" cy="4064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84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1" y="1498601"/>
            <a:ext cx="10282865" cy="53593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30400" y="177800"/>
            <a:ext cx="9956800" cy="990600"/>
          </a:xfrm>
        </p:spPr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</p:spTree>
    <p:extLst>
      <p:ext uri="{BB962C8B-B14F-4D97-AF65-F5344CB8AC3E}">
        <p14:creationId xmlns:p14="http://schemas.microsoft.com/office/powerpoint/2010/main" val="16889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figure out that these have the same meaning?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1803400"/>
            <a:ext cx="109728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4267" dirty="0"/>
              <a:t>XYZ corporation </a:t>
            </a:r>
            <a:r>
              <a:rPr lang="en-US" sz="4267" b="1" dirty="0"/>
              <a:t>bought</a:t>
            </a:r>
            <a:r>
              <a:rPr lang="en-US" sz="4267" dirty="0"/>
              <a:t> the stock.</a:t>
            </a:r>
          </a:p>
          <a:p>
            <a:pPr marL="0" indent="0">
              <a:buNone/>
            </a:pPr>
            <a:r>
              <a:rPr lang="en-US" sz="4267" dirty="0"/>
              <a:t>They </a:t>
            </a:r>
            <a:r>
              <a:rPr lang="en-US" sz="4267" b="1" dirty="0"/>
              <a:t>sold</a:t>
            </a:r>
            <a:r>
              <a:rPr lang="en-US" sz="4267" dirty="0"/>
              <a:t> the stock to XYZ corporation.</a:t>
            </a:r>
          </a:p>
          <a:p>
            <a:pPr marL="0" indent="0">
              <a:buNone/>
            </a:pPr>
            <a:r>
              <a:rPr lang="en-US" sz="4267" dirty="0"/>
              <a:t>The stock was </a:t>
            </a:r>
            <a:r>
              <a:rPr lang="en-US" sz="4267" b="1" dirty="0"/>
              <a:t>bought</a:t>
            </a:r>
            <a:r>
              <a:rPr lang="en-US" sz="4267" dirty="0"/>
              <a:t> by XYZ corporation.</a:t>
            </a:r>
          </a:p>
          <a:p>
            <a:pPr marL="0" indent="0">
              <a:buNone/>
            </a:pPr>
            <a:r>
              <a:rPr lang="en-US" sz="4267" dirty="0"/>
              <a:t>The </a:t>
            </a:r>
            <a:r>
              <a:rPr lang="en-US" sz="4267" b="1" dirty="0"/>
              <a:t>purchase</a:t>
            </a:r>
            <a:r>
              <a:rPr lang="en-US" sz="4267" dirty="0"/>
              <a:t> of the stock by XYZ corporation... </a:t>
            </a:r>
          </a:p>
          <a:p>
            <a:pPr marL="0" indent="0">
              <a:buNone/>
            </a:pPr>
            <a:r>
              <a:rPr lang="en-US" sz="4267" dirty="0"/>
              <a:t>The stock </a:t>
            </a:r>
            <a:r>
              <a:rPr lang="en-US" sz="4267" b="1" dirty="0"/>
              <a:t>purchase</a:t>
            </a:r>
            <a:r>
              <a:rPr lang="en-US" sz="4267" dirty="0"/>
              <a:t> by XYZ corporation...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5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“cause change position on a scale”</a:t>
            </a:r>
          </a:p>
          <a:p>
            <a:pPr marL="0" indent="0">
              <a:buNone/>
            </a:pPr>
            <a:r>
              <a:rPr lang="en-US" dirty="0"/>
              <a:t>Is Causative of: </a:t>
            </a:r>
            <a:r>
              <a:rPr lang="en-US" u="sng" dirty="0" smtClean="0">
                <a:hlinkClick r:id="rId3"/>
              </a:rPr>
              <a:t>Change_position_on_a_scale</a:t>
            </a:r>
            <a:endParaRPr lang="en-US" u="sng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i="1" dirty="0" smtClean="0"/>
          </a:p>
          <a:p>
            <a:r>
              <a:rPr lang="en-US" i="1" dirty="0" err="1" smtClean="0"/>
              <a:t>add.v</a:t>
            </a:r>
            <a:r>
              <a:rPr lang="en-US" i="1" dirty="0"/>
              <a:t>, </a:t>
            </a:r>
            <a:r>
              <a:rPr lang="en-US" i="1" dirty="0" err="1"/>
              <a:t>crank.v</a:t>
            </a:r>
            <a:r>
              <a:rPr lang="en-US" i="1" dirty="0"/>
              <a:t>, </a:t>
            </a:r>
            <a:r>
              <a:rPr lang="en-US" i="1" dirty="0" err="1"/>
              <a:t>curtail.v</a:t>
            </a:r>
            <a:r>
              <a:rPr lang="en-US" i="1" dirty="0"/>
              <a:t>, </a:t>
            </a:r>
            <a:r>
              <a:rPr lang="en-US" i="1" dirty="0" err="1"/>
              <a:t>cut.n</a:t>
            </a:r>
            <a:r>
              <a:rPr lang="en-US" i="1" dirty="0"/>
              <a:t>, </a:t>
            </a:r>
            <a:r>
              <a:rPr lang="en-US" i="1" dirty="0" err="1"/>
              <a:t>cut.v</a:t>
            </a:r>
            <a:r>
              <a:rPr lang="en-US" i="1" dirty="0"/>
              <a:t>, </a:t>
            </a:r>
            <a:r>
              <a:rPr lang="en-US" i="1" dirty="0" err="1"/>
              <a:t>decrease.v</a:t>
            </a:r>
            <a:r>
              <a:rPr lang="en-US" i="1" dirty="0"/>
              <a:t>, </a:t>
            </a:r>
            <a:r>
              <a:rPr lang="en-US" i="1" dirty="0" err="1"/>
              <a:t>development.n</a:t>
            </a:r>
            <a:r>
              <a:rPr lang="en-US" i="1" dirty="0"/>
              <a:t>, </a:t>
            </a:r>
            <a:r>
              <a:rPr lang="en-US" i="1" dirty="0" err="1"/>
              <a:t>diminish.v</a:t>
            </a:r>
            <a:r>
              <a:rPr lang="en-US" i="1" dirty="0"/>
              <a:t>, </a:t>
            </a:r>
            <a:r>
              <a:rPr lang="en-US" i="1" dirty="0" err="1"/>
              <a:t>double.v</a:t>
            </a:r>
            <a:r>
              <a:rPr lang="en-US" i="1" dirty="0"/>
              <a:t>, </a:t>
            </a:r>
            <a:r>
              <a:rPr lang="en-US" i="1" dirty="0" err="1"/>
              <a:t>drop.v</a:t>
            </a:r>
            <a:r>
              <a:rPr lang="en-US" i="1" dirty="0"/>
              <a:t>, </a:t>
            </a:r>
            <a:r>
              <a:rPr lang="en-US" i="1" dirty="0" err="1"/>
              <a:t>enhance.v</a:t>
            </a:r>
            <a:r>
              <a:rPr lang="en-US" i="1" dirty="0"/>
              <a:t>, </a:t>
            </a:r>
            <a:r>
              <a:rPr lang="en-US" i="1" dirty="0" err="1"/>
              <a:t>growth.n</a:t>
            </a:r>
            <a:r>
              <a:rPr lang="en-US" i="1" dirty="0"/>
              <a:t>, </a:t>
            </a:r>
            <a:r>
              <a:rPr lang="en-US" i="1" dirty="0" err="1"/>
              <a:t>increase.v</a:t>
            </a:r>
            <a:r>
              <a:rPr lang="en-US" i="1" dirty="0"/>
              <a:t>, knock </a:t>
            </a:r>
            <a:r>
              <a:rPr lang="en-US" i="1" dirty="0" err="1"/>
              <a:t>down.v</a:t>
            </a:r>
            <a:r>
              <a:rPr lang="en-US" i="1" dirty="0"/>
              <a:t>, </a:t>
            </a:r>
            <a:r>
              <a:rPr lang="en-US" i="1" dirty="0" err="1"/>
              <a:t>lower.v</a:t>
            </a:r>
            <a:r>
              <a:rPr lang="en-US" i="1" dirty="0"/>
              <a:t>, </a:t>
            </a:r>
            <a:r>
              <a:rPr lang="en-US" i="1" dirty="0" err="1"/>
              <a:t>move.v</a:t>
            </a:r>
            <a:r>
              <a:rPr lang="en-US" i="1" dirty="0"/>
              <a:t>, </a:t>
            </a:r>
            <a:r>
              <a:rPr lang="en-US" i="1" dirty="0" err="1"/>
              <a:t>promote.v</a:t>
            </a:r>
            <a:r>
              <a:rPr lang="en-US" i="1" dirty="0"/>
              <a:t>, </a:t>
            </a:r>
            <a:r>
              <a:rPr lang="en-US" i="1" dirty="0" err="1"/>
              <a:t>push.n</a:t>
            </a:r>
            <a:r>
              <a:rPr lang="en-US" i="1" dirty="0"/>
              <a:t>, </a:t>
            </a:r>
            <a:r>
              <a:rPr lang="en-US" i="1" dirty="0" err="1"/>
              <a:t>push.v</a:t>
            </a:r>
            <a:r>
              <a:rPr lang="en-US" i="1" dirty="0"/>
              <a:t>, </a:t>
            </a:r>
            <a:r>
              <a:rPr lang="en-US" i="1" dirty="0" err="1"/>
              <a:t>raise.v</a:t>
            </a:r>
            <a:r>
              <a:rPr lang="en-US" i="1" dirty="0"/>
              <a:t>, </a:t>
            </a:r>
            <a:r>
              <a:rPr lang="en-US" i="1" dirty="0" err="1"/>
              <a:t>reduce.v</a:t>
            </a:r>
            <a:r>
              <a:rPr lang="en-US" i="1" dirty="0"/>
              <a:t>, </a:t>
            </a:r>
            <a:r>
              <a:rPr lang="en-US" i="1" dirty="0" err="1"/>
              <a:t>reduction.n</a:t>
            </a:r>
            <a:r>
              <a:rPr lang="en-US" i="1" dirty="0"/>
              <a:t>, </a:t>
            </a:r>
            <a:r>
              <a:rPr lang="en-US" i="1" dirty="0" err="1"/>
              <a:t>slash.v</a:t>
            </a:r>
            <a:r>
              <a:rPr lang="en-US" i="1" dirty="0"/>
              <a:t>, step </a:t>
            </a:r>
            <a:r>
              <a:rPr lang="en-US" i="1" dirty="0" err="1"/>
              <a:t>up.v</a:t>
            </a:r>
            <a:r>
              <a:rPr lang="en-US" i="1" dirty="0"/>
              <a:t>, </a:t>
            </a:r>
            <a:r>
              <a:rPr lang="en-US" i="1" dirty="0" err="1" smtClean="0"/>
              <a:t>swell.v</a:t>
            </a:r>
            <a:endParaRPr lang="en-US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3077570"/>
            <a:ext cx="9485959" cy="5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2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 between frames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6" y="1701800"/>
            <a:ext cx="9550400" cy="430704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10401" y="6273801"/>
            <a:ext cx="3460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Figure from Das et al 2010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23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Shallow Semantic Representation: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803400"/>
            <a:ext cx="10464800" cy="1625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Predicates (bought, sold, purchase) represent an </a:t>
            </a:r>
            <a:r>
              <a:rPr lang="en-US" b="1" dirty="0" smtClean="0"/>
              <a:t>event</a:t>
            </a:r>
          </a:p>
          <a:p>
            <a:pPr marL="0" indent="0">
              <a:buNone/>
            </a:pPr>
            <a:r>
              <a:rPr lang="en-US" b="1" dirty="0"/>
              <a:t>s</a:t>
            </a:r>
            <a:r>
              <a:rPr lang="en-US" b="1" dirty="0" smtClean="0"/>
              <a:t>emantic roles </a:t>
            </a:r>
            <a:r>
              <a:rPr lang="en-US" dirty="0" smtClean="0"/>
              <a:t>express </a:t>
            </a:r>
            <a:r>
              <a:rPr lang="en-US" dirty="0"/>
              <a:t>the </a:t>
            </a:r>
            <a:r>
              <a:rPr lang="en-US" i="1" dirty="0">
                <a:solidFill>
                  <a:srgbClr val="0070C0"/>
                </a:solidFill>
              </a:rPr>
              <a:t>abstract role </a:t>
            </a:r>
            <a:r>
              <a:rPr lang="en-US" dirty="0"/>
              <a:t>that </a:t>
            </a:r>
            <a:r>
              <a:rPr lang="en-US" i="1" dirty="0">
                <a:solidFill>
                  <a:srgbClr val="0070C0"/>
                </a:solidFill>
              </a:rPr>
              <a:t>arguments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a predicate can take in the </a:t>
            </a:r>
            <a:r>
              <a:rPr lang="en-US" dirty="0" smtClean="0"/>
              <a:t>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7733" y="5264891"/>
            <a:ext cx="13287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buyer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4866" y="5264891"/>
            <a:ext cx="254755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proto-agent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9936" y="5249941"/>
            <a:ext cx="130247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agent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1219201" y="4850712"/>
            <a:ext cx="9757985" cy="0"/>
          </a:xfrm>
          <a:prstGeom prst="straightConnector1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5400" cap="flat" cmpd="sng" algn="ctr">
            <a:solidFill>
              <a:schemeClr val="tx1"/>
            </a:solidFill>
            <a:prstDash val="solid"/>
            <a:miter lim="800000"/>
            <a:headEnd type="triangle" w="med" len="lg"/>
            <a:tailEnd type="triangle" w="med" len="lg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914400" y="4062809"/>
            <a:ext cx="28025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specific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71799" y="4062809"/>
            <a:ext cx="280198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general</a:t>
            </a:r>
          </a:p>
        </p:txBody>
      </p:sp>
    </p:spTree>
    <p:extLst>
      <p:ext uri="{BB962C8B-B14F-4D97-AF65-F5344CB8AC3E}">
        <p14:creationId xmlns:p14="http://schemas.microsoft.com/office/powerpoint/2010/main" val="200278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Roles</a:t>
            </a:r>
          </a:p>
        </p:txBody>
      </p:sp>
    </p:spTree>
    <p:extLst>
      <p:ext uri="{BB962C8B-B14F-4D97-AF65-F5344CB8AC3E}">
        <p14:creationId xmlns:p14="http://schemas.microsoft.com/office/powerpoint/2010/main" val="1230460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to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03400"/>
            <a:ext cx="10566400" cy="4673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Neo-</a:t>
            </a:r>
            <a:r>
              <a:rPr lang="en-US" dirty="0" err="1" smtClean="0"/>
              <a:t>Davidsonian</a:t>
            </a:r>
            <a:r>
              <a:rPr lang="en-US" dirty="0" smtClean="0"/>
              <a:t> </a:t>
            </a:r>
            <a:r>
              <a:rPr lang="en-US" sz="3200" i="1" dirty="0" smtClean="0">
                <a:solidFill>
                  <a:srgbClr val="0070C0"/>
                </a:solidFill>
              </a:rPr>
              <a:t>event representation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Sasha broke the window</a:t>
            </a:r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Pat opened the door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Subjects of break and open: </a:t>
            </a:r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</a:p>
          <a:p>
            <a:pPr marL="0" indent="0">
              <a:buNone/>
            </a:pPr>
            <a:r>
              <a:rPr lang="en-US" b="1" dirty="0" smtClean="0"/>
              <a:t>Deep roles </a:t>
            </a:r>
            <a:r>
              <a:rPr lang="en-US" dirty="0" smtClean="0"/>
              <a:t>specific to each event (breaking, opening)</a:t>
            </a:r>
          </a:p>
          <a:p>
            <a:pPr marL="0" indent="0">
              <a:buNone/>
            </a:pPr>
            <a:r>
              <a:rPr lang="en-US" dirty="0" smtClean="0"/>
              <a:t>Hard to reason about them for NLU applications like QA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0" y="6273800"/>
            <a:ext cx="4064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533" y="2921000"/>
            <a:ext cx="5210387" cy="158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  <a:r>
              <a:rPr lang="en-US" dirty="0" smtClean="0"/>
              <a:t> have something in common!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olitional actors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ften animate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irect </a:t>
            </a:r>
            <a:r>
              <a:rPr lang="en-US" dirty="0"/>
              <a:t>causal responsibility for their </a:t>
            </a:r>
            <a:r>
              <a:rPr lang="en-US" dirty="0" smtClean="0"/>
              <a:t>events</a:t>
            </a:r>
          </a:p>
          <a:p>
            <a:r>
              <a:rPr lang="en-US" dirty="0"/>
              <a:t>Thematic roles are a way to capture this </a:t>
            </a:r>
            <a:r>
              <a:rPr lang="en-US" i="1" dirty="0">
                <a:solidFill>
                  <a:srgbClr val="0070C0"/>
                </a:solidFill>
              </a:rPr>
              <a:t>semantic commonality </a:t>
            </a:r>
            <a:r>
              <a:rPr lang="en-US" dirty="0"/>
              <a:t>between </a:t>
            </a:r>
            <a:r>
              <a:rPr lang="en-US" i="1" dirty="0" smtClean="0"/>
              <a:t>Breakers </a:t>
            </a:r>
            <a:r>
              <a:rPr lang="en-US" dirty="0" smtClean="0"/>
              <a:t>and </a:t>
            </a:r>
            <a:r>
              <a:rPr lang="en-US" i="1" dirty="0"/>
              <a:t>Eaters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They are both </a:t>
            </a:r>
            <a:r>
              <a:rPr lang="en-US" cap="small" dirty="0" smtClean="0">
                <a:solidFill>
                  <a:srgbClr val="0070C0"/>
                </a:solidFill>
              </a:rPr>
              <a:t>agents</a:t>
            </a:r>
            <a:r>
              <a:rPr lang="en-US" cap="small" dirty="0" smtClean="0"/>
              <a:t>. </a:t>
            </a:r>
          </a:p>
          <a:p>
            <a:pPr lvl="1"/>
            <a:r>
              <a:rPr lang="en-US" dirty="0"/>
              <a:t>volitional involvement in the event or </a:t>
            </a:r>
            <a:r>
              <a:rPr lang="en-US" dirty="0" smtClean="0"/>
              <a:t>state</a:t>
            </a:r>
            <a:endParaRPr lang="en-US" cap="small" dirty="0" smtClean="0"/>
          </a:p>
          <a:p>
            <a:r>
              <a:rPr lang="en-US" dirty="0" smtClean="0"/>
              <a:t>The </a:t>
            </a:r>
            <a:r>
              <a:rPr lang="en-US" i="1" dirty="0" err="1" smtClean="0"/>
              <a:t>BrokenThing</a:t>
            </a:r>
            <a:r>
              <a:rPr lang="en-US" i="1" dirty="0" smtClean="0"/>
              <a:t> </a:t>
            </a:r>
            <a:r>
              <a:rPr lang="en-US" dirty="0"/>
              <a:t>and </a:t>
            </a:r>
            <a:r>
              <a:rPr lang="en-US" i="1" dirty="0" err="1"/>
              <a:t>OpenedThing</a:t>
            </a:r>
            <a:r>
              <a:rPr lang="en-US" dirty="0"/>
              <a:t>, are </a:t>
            </a:r>
            <a:r>
              <a:rPr lang="en-US" cap="small" dirty="0" smtClean="0">
                <a:solidFill>
                  <a:srgbClr val="0070C0"/>
                </a:solidFill>
              </a:rPr>
              <a:t>themes</a:t>
            </a:r>
            <a:r>
              <a:rPr lang="en-US" cap="small" dirty="0" smtClean="0"/>
              <a:t>.</a:t>
            </a:r>
            <a:endParaRPr lang="en-US" dirty="0" smtClean="0"/>
          </a:p>
          <a:p>
            <a:pPr lvl="1"/>
            <a:r>
              <a:rPr lang="en-US" dirty="0" smtClean="0"/>
              <a:t>prototypically </a:t>
            </a:r>
            <a:r>
              <a:rPr lang="en-US" dirty="0"/>
              <a:t>inanimate objects </a:t>
            </a:r>
            <a:r>
              <a:rPr lang="en-US" dirty="0" smtClean="0"/>
              <a:t>affected </a:t>
            </a:r>
            <a:r>
              <a:rPr lang="en-US" dirty="0"/>
              <a:t>in some way by the </a:t>
            </a:r>
            <a:r>
              <a:rPr lang="en-US" dirty="0" smtClean="0"/>
              <a:t>action</a:t>
            </a:r>
            <a:endParaRPr lang="en-US" cap="small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71133"/>
            <a:ext cx="11379200" cy="4445000"/>
          </a:xfrm>
        </p:spPr>
        <p:txBody>
          <a:bodyPr/>
          <a:lstStyle/>
          <a:p>
            <a:r>
              <a:rPr lang="en-US" dirty="0" smtClean="0"/>
              <a:t>One of </a:t>
            </a:r>
            <a:r>
              <a:rPr lang="en-US" dirty="0"/>
              <a:t>the oldest linguistic </a:t>
            </a:r>
            <a:r>
              <a:rPr lang="en-US" dirty="0" smtClean="0"/>
              <a:t>models</a:t>
            </a:r>
          </a:p>
          <a:p>
            <a:pPr lvl="1"/>
            <a:r>
              <a:rPr lang="en-US" dirty="0" smtClean="0"/>
              <a:t>Indian </a:t>
            </a:r>
            <a:r>
              <a:rPr lang="en-US" dirty="0"/>
              <a:t>grammarian Panini </a:t>
            </a:r>
            <a:r>
              <a:rPr lang="en-US" dirty="0" smtClean="0"/>
              <a:t>between </a:t>
            </a:r>
            <a:r>
              <a:rPr lang="en-US" dirty="0"/>
              <a:t>the 7th and 4th centuries BCE </a:t>
            </a:r>
            <a:endParaRPr lang="en-US" dirty="0" smtClean="0"/>
          </a:p>
          <a:p>
            <a:r>
              <a:rPr lang="en-US" dirty="0" smtClean="0"/>
              <a:t>Modern formulation from Fillmore (1966,1968), Gruber (1965)</a:t>
            </a:r>
          </a:p>
          <a:p>
            <a:pPr lvl="1"/>
            <a:r>
              <a:rPr lang="en-US" dirty="0" smtClean="0"/>
              <a:t>Fillmore influenced by Lucien </a:t>
            </a:r>
            <a:r>
              <a:rPr lang="en-US" dirty="0" err="1" smtClean="0"/>
              <a:t>Tesnière’s</a:t>
            </a:r>
            <a:r>
              <a:rPr lang="en-US" dirty="0" smtClean="0"/>
              <a:t> </a:t>
            </a:r>
            <a:r>
              <a:rPr lang="en-US" dirty="0"/>
              <a:t>(1959) </a:t>
            </a:r>
            <a:r>
              <a:rPr lang="en-US" i="1" dirty="0" err="1" smtClean="0"/>
              <a:t>Éléments</a:t>
            </a:r>
            <a:r>
              <a:rPr lang="en-US" i="1" dirty="0" smtClean="0"/>
              <a:t> </a:t>
            </a:r>
            <a:r>
              <a:rPr lang="en-US" i="1" dirty="0"/>
              <a:t>de </a:t>
            </a:r>
            <a:r>
              <a:rPr lang="en-US" i="1" dirty="0" err="1"/>
              <a:t>Syntaxe</a:t>
            </a:r>
            <a:r>
              <a:rPr lang="en-US" i="1" dirty="0"/>
              <a:t> </a:t>
            </a:r>
            <a:r>
              <a:rPr lang="en-US" i="1" dirty="0" err="1" smtClean="0"/>
              <a:t>Structurale</a:t>
            </a:r>
            <a:r>
              <a:rPr lang="en-US" i="1" dirty="0" smtClean="0"/>
              <a:t>, </a:t>
            </a:r>
            <a:r>
              <a:rPr lang="en-US" dirty="0" smtClean="0"/>
              <a:t>the book that introduced dependency grammar</a:t>
            </a:r>
          </a:p>
          <a:p>
            <a:pPr lvl="1"/>
            <a:r>
              <a:rPr lang="en-US" dirty="0" smtClean="0"/>
              <a:t>Fillmore </a:t>
            </a:r>
            <a:r>
              <a:rPr lang="en-US" dirty="0"/>
              <a:t>first referred to </a:t>
            </a:r>
            <a:r>
              <a:rPr lang="en-US" dirty="0" smtClean="0"/>
              <a:t>roles </a:t>
            </a:r>
            <a:r>
              <a:rPr lang="en-US" dirty="0"/>
              <a:t>as </a:t>
            </a:r>
            <a:r>
              <a:rPr lang="en-US" i="1" dirty="0" err="1">
                <a:solidFill>
                  <a:srgbClr val="0070C0"/>
                </a:solidFill>
              </a:rPr>
              <a:t>actants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dirty="0"/>
              <a:t>(Fillmore, 1966) but </a:t>
            </a:r>
            <a:r>
              <a:rPr lang="en-US" dirty="0" smtClean="0"/>
              <a:t>switched </a:t>
            </a:r>
            <a:r>
              <a:rPr lang="en-US" dirty="0"/>
              <a:t>to the term </a:t>
            </a:r>
            <a:r>
              <a:rPr lang="en-US" i="1" dirty="0" smtClean="0">
                <a:solidFill>
                  <a:srgbClr val="0070C0"/>
                </a:solidFill>
              </a:rPr>
              <a:t>case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8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553204"/>
            <a:ext cx="11379200" cy="4445000"/>
          </a:xfrm>
        </p:spPr>
        <p:txBody>
          <a:bodyPr/>
          <a:lstStyle/>
          <a:p>
            <a:r>
              <a:rPr lang="en-US" dirty="0" smtClean="0"/>
              <a:t>A typical set: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2" y="2467605"/>
            <a:ext cx="7108837" cy="2881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0" y="2413001"/>
            <a:ext cx="5486400" cy="29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9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17595</TotalTime>
  <Words>1315</Words>
  <Application>Microsoft Macintosh PowerPoint</Application>
  <PresentationFormat>Widescreen</PresentationFormat>
  <Paragraphs>226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Calibri</vt:lpstr>
      <vt:lpstr>Calibri (Headings)</vt:lpstr>
      <vt:lpstr>Calibri Light</vt:lpstr>
      <vt:lpstr>DengXian</vt:lpstr>
      <vt:lpstr>Lucida Sans</vt:lpstr>
      <vt:lpstr>Mangal</vt:lpstr>
      <vt:lpstr>ＭＳ Ｐゴシック</vt:lpstr>
      <vt:lpstr>Times</vt:lpstr>
      <vt:lpstr>Times New Roman</vt:lpstr>
      <vt:lpstr>Arial</vt:lpstr>
      <vt:lpstr>Office Theme</vt:lpstr>
      <vt:lpstr>Lecture 15: Semantic Role Labeling </vt:lpstr>
      <vt:lpstr>Semantic Role Labeling</vt:lpstr>
      <vt:lpstr>Can we figure out that these have the same meaning?</vt:lpstr>
      <vt:lpstr>A Shallow Semantic Representation: Semantic Roles</vt:lpstr>
      <vt:lpstr>Semantic Role Labeling</vt:lpstr>
      <vt:lpstr>Getting to semantic roles</vt:lpstr>
      <vt:lpstr>Thematic roles</vt:lpstr>
      <vt:lpstr>Thematic roles</vt:lpstr>
      <vt:lpstr>Thematic roles</vt:lpstr>
      <vt:lpstr>Thematic grid, case frame, θ-grid</vt:lpstr>
      <vt:lpstr>Diathesis alternations (or verb alternation)</vt:lpstr>
      <vt:lpstr>Problems with Thematic Roles</vt:lpstr>
      <vt:lpstr>Alternatives to thematic roles</vt:lpstr>
      <vt:lpstr>Semantic Role Labeling</vt:lpstr>
      <vt:lpstr>PropBank</vt:lpstr>
      <vt:lpstr>PropBank Roles</vt:lpstr>
      <vt:lpstr>PropBank Roles</vt:lpstr>
      <vt:lpstr>PropBank Frame Files</vt:lpstr>
      <vt:lpstr>Advantage of a ProbBank Labeling</vt:lpstr>
      <vt:lpstr>Modifiers or adjuncts of the predicate: Arg-M</vt:lpstr>
      <vt:lpstr>PropBanking a Sentence</vt:lpstr>
      <vt:lpstr>The same parse tree PropBanked</vt:lpstr>
      <vt:lpstr>Annotated PropBank Data</vt:lpstr>
      <vt:lpstr>Semantic Role Labeling</vt:lpstr>
      <vt:lpstr>Capturing descriptions of the same event by different nouns/verbs</vt:lpstr>
      <vt:lpstr>FrameNet</vt:lpstr>
      <vt:lpstr>The “Change position on a scale” Frame</vt:lpstr>
      <vt:lpstr>The “Change position on a scale” Frame</vt:lpstr>
      <vt:lpstr>The “Change position on a scale” Frame</vt:lpstr>
      <vt:lpstr>Relation between frames</vt:lpstr>
      <vt:lpstr>Relations between frames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Nanyun Peng</cp:lastModifiedBy>
  <cp:revision>122</cp:revision>
  <cp:lastPrinted>2017-10-13T06:21:27Z</cp:lastPrinted>
  <dcterms:created xsi:type="dcterms:W3CDTF">2017-10-09T17:47:11Z</dcterms:created>
  <dcterms:modified xsi:type="dcterms:W3CDTF">2018-10-17T06:00:50Z</dcterms:modified>
</cp:coreProperties>
</file>

<file path=docProps/thumbnail.jpeg>
</file>